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2" r:id="rId6"/>
    <p:sldId id="261" r:id="rId7"/>
    <p:sldId id="264" r:id="rId8"/>
    <p:sldId id="263" r:id="rId9"/>
    <p:sldId id="265" r:id="rId10"/>
    <p:sldId id="266" r:id="rId11"/>
    <p:sldId id="268" r:id="rId12"/>
    <p:sldId id="267" r:id="rId13"/>
    <p:sldId id="273" r:id="rId14"/>
    <p:sldId id="274" r:id="rId15"/>
    <p:sldId id="275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B1FF"/>
    <a:srgbClr val="46AC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7E751-9C38-400D-A273-E9626F26E9D4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36C01B-6FEB-422A-99CF-2A710A9956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44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60D1-E452-4AD8-AEC3-D8F2667DEAE0}" type="datetime1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408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FD46-0D74-439B-B8DC-2A4A33FE2C39}" type="datetime1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61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CDF4-2DE0-40BF-8DA1-647C18318EEB}" type="datetime1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45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127E-8D78-4082-B7FA-45806C269176}" type="datetime1">
              <a:rPr lang="ru-RU" smtClean="0"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215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1E805-DC4A-49DF-A10D-DC2498B817BF}" type="datetime1">
              <a:rPr lang="ru-RU" smtClean="0"/>
              <a:t>28.03.2021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009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189A-8264-4DC3-86E9-664498F8DD52}" type="datetime1">
              <a:rPr lang="ru-RU" smtClean="0"/>
              <a:t>28.03.2021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86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D765D-4C55-4F15-AB60-E2D7A5DBA6B5}" type="datetime1">
              <a:rPr lang="ru-RU" smtClean="0"/>
              <a:t>28.03.2021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855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E016-85B7-4DBA-9102-A776E72C5FFD}" type="datetime1">
              <a:rPr lang="ru-RU" smtClean="0"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790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9444B-5459-4619-B8A8-C422F192B03D}" type="datetime1">
              <a:rPr lang="ru-RU" smtClean="0"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455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6F97A-5900-49C2-9446-8CD3CB04BFFF}" type="datetime1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088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69BC-0E0E-4135-8C6C-81AD3AD06ADA}" type="datetime1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664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F4B27-AB7E-4EA6-996C-EBA60DA2E72D}" type="datetime1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C5A7B-A219-4D68-B7F4-E25E0A013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914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964419" y="2144238"/>
            <a:ext cx="14270960" cy="21467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-1617260" y="1671326"/>
            <a:ext cx="14034447" cy="2387600"/>
          </a:xfrm>
        </p:spPr>
        <p:txBody>
          <a:bodyPr>
            <a:noAutofit/>
          </a:bodyPr>
          <a:lstStyle/>
          <a:p>
            <a:r>
              <a:rPr lang="uk-UA" sz="59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Використання розвиваючих ігор </a:t>
            </a:r>
            <a:br>
              <a:rPr lang="uk-UA" sz="59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sz="59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В.В. Воскобовича з дітьми дошкільного віку</a:t>
            </a:r>
            <a:endParaRPr lang="ru-RU" sz="59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6714698" y="5642378"/>
            <a:ext cx="5377218" cy="451348"/>
          </a:xfrm>
        </p:spPr>
        <p:txBody>
          <a:bodyPr>
            <a:noAutofit/>
          </a:bodyPr>
          <a:lstStyle/>
          <a:p>
            <a:r>
              <a:rPr lang="uk-UA" sz="32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Ковбель</a:t>
            </a:r>
            <a:r>
              <a:rPr lang="uk-UA" sz="32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uk-UA" sz="32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Юлія Григорівна</a:t>
            </a:r>
            <a:endParaRPr lang="ru-RU" sz="32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Подзаголовок 5"/>
          <p:cNvSpPr txBox="1">
            <a:spLocks/>
          </p:cNvSpPr>
          <p:nvPr/>
        </p:nvSpPr>
        <p:spPr>
          <a:xfrm>
            <a:off x="-1" y="137781"/>
            <a:ext cx="10024281" cy="136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Хмельницький дошкільний навчальний заклад №48 </a:t>
            </a:r>
            <a:r>
              <a:rPr lang="en-US" sz="32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</a:t>
            </a:r>
            <a:r>
              <a:rPr lang="uk-UA" sz="32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Червона квіточка</a:t>
            </a:r>
            <a:r>
              <a:rPr lang="en-US" sz="32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”</a:t>
            </a:r>
            <a:endParaRPr lang="ru-RU" sz="32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501419" y="6322231"/>
            <a:ext cx="2743200" cy="365125"/>
          </a:xfrm>
        </p:spPr>
        <p:txBody>
          <a:bodyPr/>
          <a:lstStyle/>
          <a:p>
            <a:fld id="{64D44B6B-5BC8-4271-B540-E5919BB3AA97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1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76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8900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Актуальність проблеми:</a:t>
            </a:r>
            <a:endParaRPr lang="ru-RU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7451" y="1719618"/>
            <a:ext cx="10536072" cy="4278573"/>
          </a:xfrm>
        </p:spPr>
        <p:txBody>
          <a:bodyPr>
            <a:normAutofit/>
          </a:bodyPr>
          <a:lstStyle/>
          <a:p>
            <a:pPr algn="just"/>
            <a:r>
              <a:rPr lang="uk-UA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Базовий компонент дошкільної освіти надає перевагу грі, як провідній діяльності дітей дошкільного віку. Тому так актуальні різні ігрові технології в дошкільному технологічному просторі. Ігрова технологія інтелектуально-творчого розвитку дітей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</a:t>
            </a:r>
            <a:r>
              <a:rPr lang="uk-UA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азкові лабіринти гри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”</a:t>
            </a:r>
            <a:r>
              <a:rPr lang="uk-UA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В.В. Воскобовича в першу чергу спрямована на орієнтацію такого розвиваючого навчання. Використання даних ігор в системі їх постійного і поступового ускладнення дозволяє досягти позитивних результатів в освітньому процесі. Діти із задоволенням грають і разом з цим розвиваються їх інтелектуальні здібності і соціальні навички.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2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1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34" y="572755"/>
            <a:ext cx="3350823" cy="4961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4430779" y="1044053"/>
            <a:ext cx="61871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</a:t>
            </a:r>
            <a:r>
              <a:rPr lang="uk-UA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</a:t>
            </a:r>
            <a: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’</a:t>
            </a:r>
            <a:r>
              <a:rPr lang="uk-UA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ячеслав Вадимович Воскобович – автор понад 40 розвиваючих ігор і посібників. У минулому інженер-фізик.</a:t>
            </a:r>
          </a:p>
          <a:p>
            <a:pPr algn="just"/>
            <a:r>
              <a:rPr lang="uk-UA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Поштовхом до винаходу ігор стали власні діти і </a:t>
            </a:r>
            <a: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</a:t>
            </a:r>
            <a:r>
              <a:rPr lang="uk-UA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порожні</a:t>
            </a:r>
            <a: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”</a:t>
            </a:r>
            <a:r>
              <a:rPr lang="uk-UA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магазини іграшок в епоху Перебудови. Воскобович намагаючись знайти альтернативу звичайним пострадянським іграшкам, потрапив на досвід Зайцева і Нікітіна, але вирішив піти своїм шляхом. Так з</a:t>
            </a:r>
            <a: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’</a:t>
            </a:r>
            <a:r>
              <a:rPr lang="uk-UA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явились його перші творчі ігри.</a:t>
            </a:r>
            <a:endParaRPr lang="ru-RU" sz="2400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3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01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07494" y="397596"/>
            <a:ext cx="4078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Розвиток пізнавального інтересу та дослідницької діяльності. 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380328" y="452650"/>
            <a:ext cx="3828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Розвиток спостережливості, уяви, пам</a:t>
            </a:r>
            <a: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’</a:t>
            </a:r>
            <a:r>
              <a:rPr lang="uk-UA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яті, уваги, мислення і творчості.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917977" y="2835531"/>
            <a:ext cx="4146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Розвиток емоційно-образного і логічного мислення.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07494" y="2835530"/>
            <a:ext cx="2431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Розвиток дрібної моторики.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928583" y="4849079"/>
            <a:ext cx="5874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Формування базових уявлень про навколишній світ, математичні поняття, звукобуквенні явища.</a:t>
            </a:r>
            <a:endParaRPr lang="ru-RU" sz="2400" dirty="0"/>
          </a:p>
        </p:txBody>
      </p:sp>
      <p:sp>
        <p:nvSpPr>
          <p:cNvPr id="13" name="Стрелка вправо 12"/>
          <p:cNvSpPr/>
          <p:nvPr/>
        </p:nvSpPr>
        <p:spPr>
          <a:xfrm rot="13292783" flipV="1">
            <a:off x="3406988" y="2085753"/>
            <a:ext cx="1754796" cy="2246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4" name="Стрелка вправо 13"/>
          <p:cNvSpPr/>
          <p:nvPr/>
        </p:nvSpPr>
        <p:spPr>
          <a:xfrm rot="18786133" flipV="1">
            <a:off x="5942445" y="2220059"/>
            <a:ext cx="1486137" cy="2246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 flipV="1">
            <a:off x="6817056" y="3215259"/>
            <a:ext cx="1004393" cy="2246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5400000" flipV="1">
            <a:off x="5131173" y="4145465"/>
            <a:ext cx="1004393" cy="2246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 rot="10800000" flipV="1">
            <a:off x="3532495" y="3157330"/>
            <a:ext cx="1004393" cy="2246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34176" y="2715670"/>
            <a:ext cx="5939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М</a:t>
            </a:r>
            <a:r>
              <a:rPr lang="uk-UA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ета</a:t>
            </a:r>
            <a:endParaRPr lang="ru-RU" sz="6000" dirty="0"/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4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12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697" y="267942"/>
            <a:ext cx="40784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Гра плюс казка</a:t>
            </a:r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6867414" y="398059"/>
            <a:ext cx="3828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Інтелект</a:t>
            </a:r>
            <a:endParaRPr lang="ru-RU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5693709" y="4926022"/>
            <a:ext cx="61756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Розвивальне серидовище – 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</a:t>
            </a:r>
            <a:r>
              <a:rPr lang="uk-UA" sz="40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Фіолетовий ліс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”</a:t>
            </a:r>
            <a:endParaRPr lang="ru-RU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1003111" y="4926022"/>
            <a:ext cx="2431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Т</a:t>
            </a:r>
            <a:r>
              <a:rPr lang="uk-UA" sz="40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ворчість</a:t>
            </a:r>
            <a:endParaRPr lang="ru-RU" sz="4000" dirty="0"/>
          </a:p>
        </p:txBody>
      </p:sp>
      <p:sp>
        <p:nvSpPr>
          <p:cNvPr id="14" name="Стрелка вправо 13"/>
          <p:cNvSpPr/>
          <p:nvPr/>
        </p:nvSpPr>
        <p:spPr>
          <a:xfrm rot="18900000" flipV="1">
            <a:off x="7315300" y="1594546"/>
            <a:ext cx="1486137" cy="2246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24184" y="2195155"/>
            <a:ext cx="59390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Основні приципи технології</a:t>
            </a:r>
            <a:endParaRPr lang="ru-RU" sz="5400" dirty="0"/>
          </a:p>
        </p:txBody>
      </p:sp>
      <p:sp>
        <p:nvSpPr>
          <p:cNvPr id="19" name="Стрелка вправо 18"/>
          <p:cNvSpPr/>
          <p:nvPr/>
        </p:nvSpPr>
        <p:spPr>
          <a:xfrm rot="2700000" flipV="1">
            <a:off x="7587251" y="4209560"/>
            <a:ext cx="1486137" cy="2246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 rot="13500000" flipV="1">
            <a:off x="2314030" y="1538212"/>
            <a:ext cx="1486137" cy="2246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 rot="8100000" flipV="1">
            <a:off x="2314030" y="4209560"/>
            <a:ext cx="1486137" cy="2246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5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23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474794" y="0"/>
            <a:ext cx="5939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Особливості ігор:</a:t>
            </a:r>
            <a:endParaRPr lang="ru-RU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889697" y="852227"/>
            <a:ext cx="100148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1. Багатофункціональність.</a:t>
            </a:r>
            <a:endParaRPr lang="uk-UA" sz="3600" dirty="0">
              <a:ln>
                <a:solidFill>
                  <a:schemeClr val="tx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uk-UA" sz="36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2. Широкий віковий діапазон, учасників ігор.</a:t>
            </a:r>
          </a:p>
          <a:p>
            <a:r>
              <a:rPr lang="uk-UA" sz="36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3. Казкова </a:t>
            </a:r>
            <a:r>
              <a:rPr lang="en-US" sz="36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</a:t>
            </a:r>
            <a:r>
              <a:rPr lang="uk-UA" sz="36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органіка</a:t>
            </a:r>
            <a:r>
              <a:rPr lang="en-US" sz="36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”</a:t>
            </a:r>
            <a:r>
              <a:rPr lang="uk-UA" sz="36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</a:p>
          <a:p>
            <a:r>
              <a:rPr lang="uk-UA" sz="36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4. Творчий потенціал.</a:t>
            </a:r>
          </a:p>
          <a:p>
            <a:r>
              <a:rPr lang="uk-UA" sz="36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5. Конструктивні елементи.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997" y="3714549"/>
            <a:ext cx="5690264" cy="2966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6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43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92859" y="0"/>
            <a:ext cx="94132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Форми організації дитячої діяльності</a:t>
            </a:r>
            <a:endParaRPr lang="ru-RU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736978" y="646612"/>
            <a:ext cx="111979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1. Логіко-математичні ігри.</a:t>
            </a:r>
            <a:endParaRPr lang="uk-UA" sz="3200" dirty="0">
              <a:ln>
                <a:solidFill>
                  <a:schemeClr val="tx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uk-UA" sz="32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2. Інтегровані ігрові заняття.</a:t>
            </a:r>
          </a:p>
          <a:p>
            <a:r>
              <a:rPr lang="uk-UA" sz="32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3. Спільна ігрова пізнавальна діяльність.</a:t>
            </a:r>
          </a:p>
          <a:p>
            <a:r>
              <a:rPr lang="uk-UA" sz="32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- Спільна діяьність педагога і дітейю</a:t>
            </a:r>
          </a:p>
          <a:p>
            <a:r>
              <a:rPr lang="uk-UA" sz="3200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uk-UA" sz="32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- Спільна ігрова діяльність дітей з однолітками.</a:t>
            </a:r>
          </a:p>
          <a:p>
            <a:r>
              <a:rPr lang="uk-UA" sz="3200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uk-UA" sz="32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- Спільні ігрові заходи дітей і батьків.</a:t>
            </a:r>
          </a:p>
          <a:p>
            <a:r>
              <a:rPr lang="uk-UA" sz="32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4. Самостійна ігрова діяльність.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578" y="4186042"/>
            <a:ext cx="4843820" cy="25603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7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90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488442" y="-95534"/>
            <a:ext cx="59390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 своїй роботі я використовую такі ігри.</a:t>
            </a:r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3352802" y="1282777"/>
            <a:ext cx="40784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Чудо соти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181" y="1911833"/>
            <a:ext cx="3006771" cy="2133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911833"/>
            <a:ext cx="3007720" cy="38611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544608" y="4264757"/>
            <a:ext cx="69058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Розвиток творчих і соціальних здібностей, вдосконалення інтелекту, засвоєння рахунку і просторивих уявлень. </a:t>
            </a:r>
            <a:endParaRPr lang="ru-RU" sz="28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8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55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481618" y="116007"/>
            <a:ext cx="5939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Квадрат воскобовича</a:t>
            </a:r>
            <a:endParaRPr lang="ru-RU" sz="4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73008" y="1222822"/>
            <a:ext cx="773837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Формує уміння орієнтуватися в формі й розмірі геометричних фігур, просторових відношеннях; вміння конструювати площинні та об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’</a:t>
            </a:r>
            <a:r>
              <a:rPr lang="uk-UA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ємні фігури; увагу пам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’</a:t>
            </a:r>
            <a:r>
              <a:rPr lang="uk-UA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ять, просторове та логічне мислення; уяву, творчі здібності.</a:t>
            </a:r>
            <a:endParaRPr lang="ru-RU" sz="28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9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45" y="1222822"/>
            <a:ext cx="2118147" cy="2279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145" y="3806965"/>
            <a:ext cx="5196101" cy="25548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1726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10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478" y="350790"/>
            <a:ext cx="6188122" cy="61881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5188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481618" y="116007"/>
            <a:ext cx="5939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Геоконт</a:t>
            </a:r>
            <a:endParaRPr lang="ru-RU" sz="4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21494" y="1064525"/>
            <a:ext cx="627574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Набір розвиває уміння розрізняти кольори веселки; освоювати назви та структури геометричних фігур, їх розмір; вміння будувати симетричні фігури, візерунки, орієнтуватися в просторі; вміння конструювати фігуру за схемою, зображенням, словесним алгоритмом та власним задумом; увагу, пам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’</a:t>
            </a:r>
            <a:r>
              <a:rPr lang="uk-UA" sz="28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ять, елементи логічного мислення.</a:t>
            </a:r>
            <a:endParaRPr lang="ru-RU" sz="28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11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59" y="1064525"/>
            <a:ext cx="2765329" cy="27433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48" y="4191244"/>
            <a:ext cx="3119953" cy="2334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8688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40306" y="186910"/>
            <a:ext cx="10624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Майсер-клас для педагогів</a:t>
            </a:r>
            <a:endParaRPr lang="ru-RU" sz="60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12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66" y="1957578"/>
            <a:ext cx="3444922" cy="3444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667" y="1956440"/>
            <a:ext cx="3446060" cy="3446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249" y="1955303"/>
            <a:ext cx="3447197" cy="3447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9139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13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94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14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4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15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30" y="0"/>
            <a:ext cx="9251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4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29018" y="2404671"/>
            <a:ext cx="10624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Дякую за увагу!</a:t>
            </a:r>
            <a:endParaRPr lang="ru-RU" sz="60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C5A7B-A219-4D68-B7F4-E25E0A013690}" type="slidenum"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16</a:t>
            </a:fld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95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462</Words>
  <Application>Microsoft Office PowerPoint</Application>
  <PresentationFormat>Широкоэкранный</PresentationFormat>
  <Paragraphs>57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     Використання розвиваючих ігор  В.В. Воскобовича з дітьми дошкільного віку</vt:lpstr>
      <vt:lpstr>Актуальність проблеми: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Використання розвиваючих ігор  В.В. Воскобовича з дітьми дошкільного віку</dc:title>
  <dc:creator>Vova</dc:creator>
  <cp:lastModifiedBy>Пользователь</cp:lastModifiedBy>
  <cp:revision>15</cp:revision>
  <dcterms:created xsi:type="dcterms:W3CDTF">2021-03-14T15:37:43Z</dcterms:created>
  <dcterms:modified xsi:type="dcterms:W3CDTF">2021-03-28T10:44:33Z</dcterms:modified>
</cp:coreProperties>
</file>